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Montserrat" pitchFamily="2" charset="77"/>
      <p:regular r:id="rId48"/>
      <p:bold r:id="rId49"/>
      <p:italic r:id="rId50"/>
      <p:boldItalic r:id="rId51"/>
    </p:embeddedFont>
    <p:embeddedFont>
      <p:font typeface="Oswald" pitchFamily="2" charset="77"/>
      <p:regular r:id="rId52"/>
      <p:bold r:id="rId53"/>
    </p:embeddedFont>
    <p:embeddedFont>
      <p:font typeface="Playfair Display" pitchFamily="2" charset="77"/>
      <p:regular r:id="rId54"/>
      <p:bold r:id="rId55"/>
      <p:italic r:id="rId56"/>
      <p:boldItalic r:id="rId57"/>
    </p:embeddedFont>
    <p:embeddedFont>
      <p:font typeface="Poppins" panose="02000000000000000000" pitchFamily="2" charset="77"/>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80a5c6e4b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80a5c6e4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80a5c6e4b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80a5c6e4b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80a5c6e4b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80a5c6e4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80a5c6e4b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80a5c6e4b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82322447a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82322447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82322447a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82322447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82322447a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82322447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82322447a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82322447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82322447a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82322447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80a5c6e4b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80a5c6e4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80a5c6e4b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80a5c6e4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80a5c6e4b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80a5c6e4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80a5c6e4b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80a5c6e4b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80a5c6e4b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80a5c6e4b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80a5c6e4b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80a5c6e4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80a5c6e4b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80a5c6e4b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82322447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82322447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82322447a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82322447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82322447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82322447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82322447a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82322447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82322447a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82322447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8232244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8232244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80a5c6e4b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80a5c6e4b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80a5c6e4b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80a5c6e4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0a5c6e4b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0a5c6e4b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80a5c6e4b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80a5c6e4b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80a5c6e4b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480a5c6e4b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80a5c6e4b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80a5c6e4b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82322447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82322447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82322447a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82322447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82322447a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82322447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82322447a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82322447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80a5c6e4b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80a5c6e4b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82322447a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82322447a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80a5c6e4b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80a5c6e4b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80a5c6e4b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80a5c6e4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82322447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82322447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82322447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482322447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82322447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8232244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80a5c6e4b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80a5c6e4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82322447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8232244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80a5c6e4b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80a5c6e4b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80a5c6e4b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80a5c6e4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80a5c6e4b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80a5c6e4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jamestease.co.uk/team-generator/"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Team Trivia Night</a:t>
            </a:r>
            <a:endParaRPr/>
          </a:p>
        </p:txBody>
      </p:sp>
      <p:sp>
        <p:nvSpPr>
          <p:cNvPr id="59" name="Google Shape;59;p13"/>
          <p:cNvSpPr txBox="1">
            <a:spLocks noGrp="1"/>
          </p:cNvSpPr>
          <p:nvPr>
            <p:ph type="subTitle" idx="1"/>
          </p:nvPr>
        </p:nvSpPr>
        <p:spPr>
          <a:xfrm>
            <a:off x="344250" y="3550650"/>
            <a:ext cx="4477500" cy="106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Grab a drink while we wait for everyone to join...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11700" y="1785904"/>
            <a:ext cx="8520600" cy="157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did the crocodile swallow in Peter Pan? </a:t>
            </a:r>
            <a:endParaRPr sz="3700"/>
          </a:p>
        </p:txBody>
      </p:sp>
      <p:sp>
        <p:nvSpPr>
          <p:cNvPr id="108" name="Google Shape;108;p22"/>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2</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311700" y="1785904"/>
            <a:ext cx="8520600" cy="157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Which German city is famous for the perfume it produces?</a:t>
            </a:r>
            <a:endParaRPr sz="3700"/>
          </a:p>
        </p:txBody>
      </p:sp>
      <p:sp>
        <p:nvSpPr>
          <p:cNvPr id="114" name="Google Shape;114;p23"/>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3</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80000" y="207240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is the sixth planet from the sun?</a:t>
            </a:r>
            <a:endParaRPr sz="3700"/>
          </a:p>
        </p:txBody>
      </p:sp>
      <p:sp>
        <p:nvSpPr>
          <p:cNvPr id="120" name="Google Shape;120;p24"/>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4</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780000" y="1616275"/>
            <a:ext cx="7584000" cy="190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How many valves does a trumpet have?</a:t>
            </a:r>
            <a:endParaRPr sz="3700"/>
          </a:p>
        </p:txBody>
      </p:sp>
      <p:sp>
        <p:nvSpPr>
          <p:cNvPr id="126" name="Google Shape;126;p25"/>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5</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780000" y="1616275"/>
            <a:ext cx="7584000" cy="190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“King” of golf lent his name to a mixture of iced tea and lemonade?</a:t>
            </a:r>
            <a:endParaRPr sz="3700"/>
          </a:p>
        </p:txBody>
      </p:sp>
      <p:sp>
        <p:nvSpPr>
          <p:cNvPr id="132" name="Google Shape;132;p26"/>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6</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780000" y="1616275"/>
            <a:ext cx="7584000" cy="235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two sisters faced each other in the finals of the French Open, Wimbledon, and US Open in 2002?</a:t>
            </a:r>
            <a:endParaRPr sz="3700"/>
          </a:p>
        </p:txBody>
      </p:sp>
      <p:sp>
        <p:nvSpPr>
          <p:cNvPr id="138" name="Google Shape;138;p27"/>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7</a:t>
            </a:r>
            <a:endParaRPr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780000" y="1616275"/>
            <a:ext cx="7584000" cy="235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A poke bowl is a diced raw fish dish that originated in which U.S. state?</a:t>
            </a:r>
            <a:endParaRPr sz="3700"/>
          </a:p>
        </p:txBody>
      </p:sp>
      <p:sp>
        <p:nvSpPr>
          <p:cNvPr id="144" name="Google Shape;144;p28"/>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8</a:t>
            </a:r>
            <a:endParaRPr sz="3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780000" y="1616275"/>
            <a:ext cx="7584000" cy="235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Whose dress was dried like jerky for the Rock &amp; Roll Hall of Fame?</a:t>
            </a:r>
            <a:endParaRPr sz="3700"/>
          </a:p>
        </p:txBody>
      </p:sp>
      <p:sp>
        <p:nvSpPr>
          <p:cNvPr id="150" name="Google Shape;150;p29"/>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9</a:t>
            </a:r>
            <a:endParaRPr sz="3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780000" y="1616275"/>
            <a:ext cx="7584000" cy="235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Which video game studio created the popular online game Fortnite?</a:t>
            </a:r>
            <a:endParaRPr sz="3700"/>
          </a:p>
          <a:p>
            <a:pPr marL="0" lvl="0" indent="0" algn="ctr" rtl="0">
              <a:spcBef>
                <a:spcPts val="0"/>
              </a:spcBef>
              <a:spcAft>
                <a:spcPts val="0"/>
              </a:spcAft>
              <a:buNone/>
            </a:pPr>
            <a:endParaRPr sz="3700"/>
          </a:p>
        </p:txBody>
      </p:sp>
      <p:sp>
        <p:nvSpPr>
          <p:cNvPr id="156" name="Google Shape;156;p30"/>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10</a:t>
            </a:r>
            <a:endParaRPr sz="3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Round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0"/>
            <a:ext cx="9144001" cy="51702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1146600" y="1785900"/>
            <a:ext cx="6850800" cy="157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How many dots are there on two dice?</a:t>
            </a:r>
            <a:endParaRPr sz="3700"/>
          </a:p>
        </p:txBody>
      </p:sp>
      <p:sp>
        <p:nvSpPr>
          <p:cNvPr id="167" name="Google Shape;167;p32"/>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1</a:t>
            </a:r>
            <a:endParaRPr sz="3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txBox="1">
            <a:spLocks noGrp="1"/>
          </p:cNvSpPr>
          <p:nvPr>
            <p:ph type="title"/>
          </p:nvPr>
        </p:nvSpPr>
        <p:spPr>
          <a:xfrm>
            <a:off x="311700" y="1785904"/>
            <a:ext cx="8520600" cy="157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When did the First World War start?</a:t>
            </a:r>
            <a:endParaRPr sz="3700"/>
          </a:p>
        </p:txBody>
      </p:sp>
      <p:sp>
        <p:nvSpPr>
          <p:cNvPr id="173" name="Google Shape;173;p33"/>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2</a:t>
            </a:r>
            <a:endParaRPr sz="3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780000" y="207240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horoscope sign is a crab?</a:t>
            </a:r>
            <a:endParaRPr sz="3700"/>
          </a:p>
        </p:txBody>
      </p:sp>
      <p:sp>
        <p:nvSpPr>
          <p:cNvPr id="179" name="Google Shape;179;p34"/>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3</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780000" y="207240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Which actress has won the most Oscars?</a:t>
            </a:r>
            <a:endParaRPr sz="3700"/>
          </a:p>
        </p:txBody>
      </p:sp>
      <p:sp>
        <p:nvSpPr>
          <p:cNvPr id="185" name="Google Shape;185;p35"/>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4</a:t>
            </a:r>
            <a:endParaRPr sz="3600"/>
          </a:p>
        </p:txBody>
      </p:sp>
      <p:sp>
        <p:nvSpPr>
          <p:cNvPr id="186" name="Google Shape;186;p35"/>
          <p:cNvSpPr txBox="1">
            <a:spLocks noGrp="1"/>
          </p:cNvSpPr>
          <p:nvPr>
            <p:ph type="title"/>
          </p:nvPr>
        </p:nvSpPr>
        <p:spPr>
          <a:xfrm>
            <a:off x="780000" y="317665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700"/>
              <a:t>Bonus Point: How many has she won?</a:t>
            </a:r>
            <a:endParaRPr sz="27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a:off x="780000" y="207240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Which continent contains the world's largest desert?</a:t>
            </a:r>
            <a:endParaRPr sz="3700"/>
          </a:p>
        </p:txBody>
      </p:sp>
      <p:sp>
        <p:nvSpPr>
          <p:cNvPr id="192" name="Google Shape;192;p36"/>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5</a:t>
            </a:r>
            <a:endParaRPr sz="3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title"/>
          </p:nvPr>
        </p:nvSpPr>
        <p:spPr>
          <a:xfrm>
            <a:off x="780000" y="263411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A word that is spelled the same forward and backward is called what?</a:t>
            </a:r>
            <a:endParaRPr sz="3700"/>
          </a:p>
        </p:txBody>
      </p:sp>
      <p:sp>
        <p:nvSpPr>
          <p:cNvPr id="198" name="Google Shape;198;p37"/>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6</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780000" y="2634098"/>
            <a:ext cx="7584000" cy="121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Who became both a vice president and president of the United States without ever being elected to either office?</a:t>
            </a:r>
            <a:endParaRPr sz="3700"/>
          </a:p>
        </p:txBody>
      </p:sp>
      <p:sp>
        <p:nvSpPr>
          <p:cNvPr id="204" name="Google Shape;204;p38"/>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7</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780000" y="2634098"/>
            <a:ext cx="7584000" cy="121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When referring to cables used to transmit audio/video, what does HDMI stand for?</a:t>
            </a:r>
            <a:endParaRPr sz="3700"/>
          </a:p>
        </p:txBody>
      </p:sp>
      <p:sp>
        <p:nvSpPr>
          <p:cNvPr id="210" name="Google Shape;210;p39"/>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8</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title"/>
          </p:nvPr>
        </p:nvSpPr>
        <p:spPr>
          <a:xfrm>
            <a:off x="780000" y="1616275"/>
            <a:ext cx="7584000" cy="235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is the only mammal born with horns?</a:t>
            </a:r>
            <a:endParaRPr sz="3700"/>
          </a:p>
          <a:p>
            <a:pPr marL="0" lvl="0" indent="0" algn="ctr" rtl="0">
              <a:spcBef>
                <a:spcPts val="0"/>
              </a:spcBef>
              <a:spcAft>
                <a:spcPts val="0"/>
              </a:spcAft>
              <a:buNone/>
            </a:pPr>
            <a:endParaRPr sz="3700"/>
          </a:p>
        </p:txBody>
      </p:sp>
      <p:sp>
        <p:nvSpPr>
          <p:cNvPr id="216" name="Google Shape;216;p40"/>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9</a:t>
            </a:r>
            <a:endParaRPr sz="3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1"/>
          <p:cNvSpPr txBox="1">
            <a:spLocks noGrp="1"/>
          </p:cNvSpPr>
          <p:nvPr>
            <p:ph type="title"/>
          </p:nvPr>
        </p:nvSpPr>
        <p:spPr>
          <a:xfrm>
            <a:off x="780000" y="1616275"/>
            <a:ext cx="7584000" cy="235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The expression “oy vey” comes from what language?</a:t>
            </a:r>
            <a:endParaRPr sz="3700"/>
          </a:p>
          <a:p>
            <a:pPr marL="0" lvl="0" indent="0" algn="ctr" rtl="0">
              <a:spcBef>
                <a:spcPts val="0"/>
              </a:spcBef>
              <a:spcAft>
                <a:spcPts val="0"/>
              </a:spcAft>
              <a:buNone/>
            </a:pPr>
            <a:endParaRPr sz="3700"/>
          </a:p>
        </p:txBody>
      </p:sp>
      <p:sp>
        <p:nvSpPr>
          <p:cNvPr id="222" name="Google Shape;222;p41"/>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10</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started</a:t>
            </a:r>
            <a:endParaRPr/>
          </a:p>
        </p:txBody>
      </p:sp>
      <p:sp>
        <p:nvSpPr>
          <p:cNvPr id="70" name="Google Shape;70;p15"/>
          <p:cNvSpPr txBox="1">
            <a:spLocks noGrp="1"/>
          </p:cNvSpPr>
          <p:nvPr>
            <p:ph type="body" idx="1"/>
          </p:nvPr>
        </p:nvSpPr>
        <p:spPr>
          <a:xfrm>
            <a:off x="311700" y="1234075"/>
            <a:ext cx="7864800" cy="333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Poppins"/>
              <a:buAutoNum type="arabicPeriod"/>
            </a:pPr>
            <a:r>
              <a:rPr lang="en">
                <a:latin typeface="Poppins"/>
                <a:ea typeface="Poppins"/>
                <a:cs typeface="Poppins"/>
                <a:sym typeface="Poppins"/>
              </a:rPr>
              <a:t>I will </a:t>
            </a:r>
            <a:r>
              <a:rPr lang="en" u="sng">
                <a:solidFill>
                  <a:schemeClr val="hlink"/>
                </a:solidFill>
                <a:latin typeface="Poppins"/>
                <a:ea typeface="Poppins"/>
                <a:cs typeface="Poppins"/>
                <a:sym typeface="Poppins"/>
                <a:hlinkClick r:id="rId3"/>
              </a:rPr>
              <a:t>randomly break you up into teams</a:t>
            </a:r>
            <a:r>
              <a:rPr lang="en">
                <a:latin typeface="Poppins"/>
                <a:ea typeface="Poppins"/>
                <a:cs typeface="Poppins"/>
                <a:sym typeface="Poppins"/>
              </a:rPr>
              <a:t> and assign a team leader</a:t>
            </a:r>
            <a:endParaRPr>
              <a:latin typeface="Poppins"/>
              <a:ea typeface="Poppins"/>
              <a:cs typeface="Poppins"/>
              <a:sym typeface="Poppins"/>
            </a:endParaRPr>
          </a:p>
          <a:p>
            <a:pPr marL="457200" lvl="0" indent="-342900" algn="l" rtl="0">
              <a:spcBef>
                <a:spcPts val="0"/>
              </a:spcBef>
              <a:spcAft>
                <a:spcPts val="0"/>
              </a:spcAft>
              <a:buSzPts val="1800"/>
              <a:buFont typeface="Poppins"/>
              <a:buAutoNum type="arabicPeriod"/>
            </a:pPr>
            <a:r>
              <a:rPr lang="en">
                <a:latin typeface="Poppins"/>
                <a:ea typeface="Poppins"/>
                <a:cs typeface="Poppins"/>
                <a:sym typeface="Poppins"/>
              </a:rPr>
              <a:t>Communicating as a team</a:t>
            </a:r>
            <a:endParaRPr>
              <a:latin typeface="Poppins"/>
              <a:ea typeface="Poppins"/>
              <a:cs typeface="Poppins"/>
              <a:sym typeface="Poppins"/>
            </a:endParaRPr>
          </a:p>
          <a:p>
            <a:pPr marL="914400" lvl="1" indent="-330200" algn="l" rtl="0">
              <a:spcBef>
                <a:spcPts val="0"/>
              </a:spcBef>
              <a:spcAft>
                <a:spcPts val="0"/>
              </a:spcAft>
              <a:buSzPts val="1600"/>
              <a:buFont typeface="Poppins"/>
              <a:buAutoNum type="alphaLcPeriod"/>
            </a:pPr>
            <a:r>
              <a:rPr lang="en" sz="1600" b="1">
                <a:latin typeface="Poppins"/>
                <a:ea typeface="Poppins"/>
                <a:cs typeface="Poppins"/>
                <a:sym typeface="Poppins"/>
              </a:rPr>
              <a:t>For The Adventurous: </a:t>
            </a:r>
            <a:r>
              <a:rPr lang="en" sz="1600">
                <a:latin typeface="Poppins"/>
                <a:ea typeface="Poppins"/>
                <a:cs typeface="Poppins"/>
                <a:sym typeface="Poppins"/>
              </a:rPr>
              <a:t>Team leaders, spin up a new High Five, and send the link to your team so you can discuss your answers in secret.</a:t>
            </a:r>
            <a:endParaRPr sz="1600">
              <a:latin typeface="Poppins"/>
              <a:ea typeface="Poppins"/>
              <a:cs typeface="Poppins"/>
              <a:sym typeface="Poppins"/>
            </a:endParaRPr>
          </a:p>
          <a:p>
            <a:pPr marL="914400" lvl="1" indent="-330200" algn="l" rtl="0">
              <a:spcBef>
                <a:spcPts val="0"/>
              </a:spcBef>
              <a:spcAft>
                <a:spcPts val="0"/>
              </a:spcAft>
              <a:buSzPts val="1600"/>
              <a:buFont typeface="Poppins"/>
              <a:buAutoNum type="alphaLcPeriod"/>
            </a:pPr>
            <a:r>
              <a:rPr lang="en" sz="1600" b="1">
                <a:latin typeface="Poppins"/>
                <a:ea typeface="Poppins"/>
                <a:cs typeface="Poppins"/>
                <a:sym typeface="Poppins"/>
              </a:rPr>
              <a:t>For the Less Adventurous:</a:t>
            </a:r>
            <a:r>
              <a:rPr lang="en" sz="1600">
                <a:latin typeface="Poppins"/>
                <a:ea typeface="Poppins"/>
                <a:cs typeface="Poppins"/>
                <a:sym typeface="Poppins"/>
              </a:rPr>
              <a:t> If you hate High Five with the fire of a thousand suns, you can create a private DM to discuss answers. </a:t>
            </a:r>
            <a:endParaRPr sz="1600">
              <a:latin typeface="Poppins"/>
              <a:ea typeface="Poppins"/>
              <a:cs typeface="Poppins"/>
              <a:sym typeface="Poppins"/>
            </a:endParaRPr>
          </a:p>
          <a:p>
            <a:pPr marL="914400" lvl="1" indent="-330200" algn="l" rtl="0">
              <a:spcBef>
                <a:spcPts val="0"/>
              </a:spcBef>
              <a:spcAft>
                <a:spcPts val="0"/>
              </a:spcAft>
              <a:buSzPts val="1600"/>
              <a:buFont typeface="Poppins"/>
              <a:buAutoNum type="alphaLcPeriod"/>
            </a:pPr>
            <a:r>
              <a:rPr lang="en" sz="1600" b="1">
                <a:latin typeface="Poppins"/>
                <a:ea typeface="Poppins"/>
                <a:cs typeface="Poppins"/>
                <a:sym typeface="Poppins"/>
              </a:rPr>
              <a:t>For the Overachievers:</a:t>
            </a:r>
            <a:r>
              <a:rPr lang="en" sz="1600">
                <a:latin typeface="Poppins"/>
                <a:ea typeface="Poppins"/>
                <a:cs typeface="Poppins"/>
                <a:sym typeface="Poppins"/>
              </a:rPr>
              <a:t> Do both!</a:t>
            </a:r>
            <a:endParaRPr sz="1600">
              <a:latin typeface="Poppins"/>
              <a:ea typeface="Poppins"/>
              <a:cs typeface="Poppins"/>
              <a:sym typeface="Poppins"/>
            </a:endParaRPr>
          </a:p>
          <a:p>
            <a:pPr marL="0" lvl="0" indent="0" algn="l" rtl="0">
              <a:spcBef>
                <a:spcPts val="1600"/>
              </a:spcBef>
              <a:spcAft>
                <a:spcPts val="0"/>
              </a:spcAft>
              <a:buNone/>
            </a:pPr>
            <a:endParaRPr>
              <a:latin typeface="Poppins"/>
              <a:ea typeface="Poppins"/>
              <a:cs typeface="Poppins"/>
              <a:sym typeface="Poppins"/>
            </a:endParaRPr>
          </a:p>
          <a:p>
            <a:pPr marL="0" lvl="0" indent="0" algn="l" rtl="0">
              <a:spcBef>
                <a:spcPts val="1600"/>
              </a:spcBef>
              <a:spcAft>
                <a:spcPts val="1600"/>
              </a:spcAft>
              <a:buNone/>
            </a:pPr>
            <a:endParaRPr>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2"/>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Round 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3"/>
          <p:cNvSpPr txBox="1">
            <a:spLocks noGrp="1"/>
          </p:cNvSpPr>
          <p:nvPr>
            <p:ph type="title"/>
          </p:nvPr>
        </p:nvSpPr>
        <p:spPr>
          <a:xfrm>
            <a:off x="311700" y="2358901"/>
            <a:ext cx="8520600" cy="59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Who discovered penicillin?</a:t>
            </a:r>
            <a:endParaRPr sz="3700"/>
          </a:p>
        </p:txBody>
      </p:sp>
      <p:sp>
        <p:nvSpPr>
          <p:cNvPr id="233" name="Google Shape;233;p43"/>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1</a:t>
            </a:r>
            <a:endParaRPr sz="3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4"/>
          <p:cNvSpPr txBox="1">
            <a:spLocks noGrp="1"/>
          </p:cNvSpPr>
          <p:nvPr>
            <p:ph type="title"/>
          </p:nvPr>
        </p:nvSpPr>
        <p:spPr>
          <a:xfrm>
            <a:off x="780000" y="2327675"/>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does the Roman numeral C represent?</a:t>
            </a:r>
            <a:endParaRPr sz="3700"/>
          </a:p>
        </p:txBody>
      </p:sp>
      <p:sp>
        <p:nvSpPr>
          <p:cNvPr id="239" name="Google Shape;239;p44"/>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2</a:t>
            </a:r>
            <a:endParaRPr sz="3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5"/>
          <p:cNvSpPr txBox="1">
            <a:spLocks noGrp="1"/>
          </p:cNvSpPr>
          <p:nvPr>
            <p:ph type="title"/>
          </p:nvPr>
        </p:nvSpPr>
        <p:spPr>
          <a:xfrm>
            <a:off x="311700" y="1785904"/>
            <a:ext cx="8520600" cy="157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is the only mammal that can’t jump?</a:t>
            </a:r>
            <a:endParaRPr sz="3700"/>
          </a:p>
        </p:txBody>
      </p:sp>
      <p:sp>
        <p:nvSpPr>
          <p:cNvPr id="245" name="Google Shape;245;p45"/>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3</a:t>
            </a:r>
            <a:endParaRPr sz="3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6"/>
          <p:cNvSpPr txBox="1">
            <a:spLocks noGrp="1"/>
          </p:cNvSpPr>
          <p:nvPr>
            <p:ph type="title"/>
          </p:nvPr>
        </p:nvSpPr>
        <p:spPr>
          <a:xfrm>
            <a:off x="780000" y="2072400"/>
            <a:ext cx="7584000" cy="99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company is the world's biggest distributor of toys? </a:t>
            </a:r>
            <a:endParaRPr sz="3700"/>
          </a:p>
        </p:txBody>
      </p:sp>
      <p:sp>
        <p:nvSpPr>
          <p:cNvPr id="251" name="Google Shape;251;p46"/>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4</a:t>
            </a:r>
            <a:endParaRPr sz="3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txBox="1">
            <a:spLocks noGrp="1"/>
          </p:cNvSpPr>
          <p:nvPr>
            <p:ph type="title"/>
          </p:nvPr>
        </p:nvSpPr>
        <p:spPr>
          <a:xfrm>
            <a:off x="780000" y="1616275"/>
            <a:ext cx="7584000" cy="248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How many times was the Men's Tennis Singles at Wimbledon won by Bjorn Borg?</a:t>
            </a:r>
            <a:endParaRPr sz="3700"/>
          </a:p>
        </p:txBody>
      </p:sp>
      <p:sp>
        <p:nvSpPr>
          <p:cNvPr id="257" name="Google Shape;257;p47"/>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5</a:t>
            </a:r>
            <a:endParaRPr sz="3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8"/>
          <p:cNvSpPr txBox="1">
            <a:spLocks noGrp="1"/>
          </p:cNvSpPr>
          <p:nvPr>
            <p:ph type="title"/>
          </p:nvPr>
        </p:nvSpPr>
        <p:spPr>
          <a:xfrm>
            <a:off x="780000" y="1616275"/>
            <a:ext cx="7584000" cy="248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gives red blood cells their color?</a:t>
            </a:r>
            <a:endParaRPr sz="3700"/>
          </a:p>
          <a:p>
            <a:pPr marL="0" lvl="0" indent="0" algn="ctr" rtl="0">
              <a:spcBef>
                <a:spcPts val="0"/>
              </a:spcBef>
              <a:spcAft>
                <a:spcPts val="0"/>
              </a:spcAft>
              <a:buNone/>
            </a:pPr>
            <a:endParaRPr sz="3700"/>
          </a:p>
        </p:txBody>
      </p:sp>
      <p:sp>
        <p:nvSpPr>
          <p:cNvPr id="263" name="Google Shape;263;p48"/>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6</a:t>
            </a:r>
            <a:endParaRPr sz="3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9"/>
          <p:cNvSpPr txBox="1">
            <a:spLocks noGrp="1"/>
          </p:cNvSpPr>
          <p:nvPr>
            <p:ph type="title"/>
          </p:nvPr>
        </p:nvSpPr>
        <p:spPr>
          <a:xfrm>
            <a:off x="780000" y="1616275"/>
            <a:ext cx="7584000" cy="248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When referring to an establishment that sells alcoholic drinks, what is the word “pub” short for?</a:t>
            </a:r>
            <a:endParaRPr sz="3700"/>
          </a:p>
        </p:txBody>
      </p:sp>
      <p:sp>
        <p:nvSpPr>
          <p:cNvPr id="269" name="Google Shape;269;p49"/>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7</a:t>
            </a:r>
            <a:endParaRPr sz="3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0"/>
          <p:cNvSpPr txBox="1">
            <a:spLocks noGrp="1"/>
          </p:cNvSpPr>
          <p:nvPr>
            <p:ph type="title"/>
          </p:nvPr>
        </p:nvSpPr>
        <p:spPr>
          <a:xfrm>
            <a:off x="780000" y="1616275"/>
            <a:ext cx="7584000" cy="248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Who was the first female Prime Minister of a European country?</a:t>
            </a:r>
            <a:endParaRPr sz="3700"/>
          </a:p>
        </p:txBody>
      </p:sp>
      <p:sp>
        <p:nvSpPr>
          <p:cNvPr id="275" name="Google Shape;275;p50"/>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8</a:t>
            </a:r>
            <a:endParaRPr sz="3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1"/>
          <p:cNvSpPr txBox="1">
            <a:spLocks noGrp="1"/>
          </p:cNvSpPr>
          <p:nvPr>
            <p:ph type="title"/>
          </p:nvPr>
        </p:nvSpPr>
        <p:spPr>
          <a:xfrm>
            <a:off x="780000" y="1616275"/>
            <a:ext cx="7584000" cy="248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Who is the only basketball player to score 100 points in a single NBA game?</a:t>
            </a:r>
            <a:endParaRPr sz="3700"/>
          </a:p>
        </p:txBody>
      </p:sp>
      <p:sp>
        <p:nvSpPr>
          <p:cNvPr id="281" name="Google Shape;281;p51"/>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9</a:t>
            </a: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rules</a:t>
            </a:r>
            <a:endParaRPr/>
          </a:p>
        </p:txBody>
      </p:sp>
      <p:sp>
        <p:nvSpPr>
          <p:cNvPr id="76" name="Google Shape;76;p16"/>
          <p:cNvSpPr txBox="1">
            <a:spLocks noGrp="1"/>
          </p:cNvSpPr>
          <p:nvPr>
            <p:ph type="body" idx="1"/>
          </p:nvPr>
        </p:nvSpPr>
        <p:spPr>
          <a:xfrm>
            <a:off x="311700" y="1234075"/>
            <a:ext cx="7958400" cy="333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Poppins"/>
              <a:buAutoNum type="arabicPeriod"/>
            </a:pPr>
            <a:r>
              <a:rPr lang="en" dirty="0">
                <a:latin typeface="Poppins"/>
                <a:ea typeface="Poppins"/>
                <a:cs typeface="Poppins"/>
                <a:sym typeface="Poppins"/>
              </a:rPr>
              <a:t>No using Google, spouses or children to get the answer </a:t>
            </a:r>
            <a:endParaRPr dirty="0">
              <a:latin typeface="Poppins"/>
              <a:ea typeface="Poppins"/>
              <a:cs typeface="Poppins"/>
              <a:sym typeface="Poppins"/>
            </a:endParaRPr>
          </a:p>
          <a:p>
            <a:pPr marL="457200" lvl="0" indent="-342900" algn="l" rtl="0">
              <a:spcBef>
                <a:spcPts val="0"/>
              </a:spcBef>
              <a:spcAft>
                <a:spcPts val="0"/>
              </a:spcAft>
              <a:buSzPts val="1800"/>
              <a:buFont typeface="Poppins"/>
              <a:buAutoNum type="arabicPeriod"/>
            </a:pPr>
            <a:r>
              <a:rPr lang="en" dirty="0">
                <a:latin typeface="Poppins"/>
                <a:ea typeface="Poppins"/>
                <a:cs typeface="Poppins"/>
                <a:sym typeface="Poppins"/>
              </a:rPr>
              <a:t>Only one answer per team</a:t>
            </a:r>
            <a:endParaRPr dirty="0">
              <a:latin typeface="Poppins"/>
              <a:ea typeface="Poppins"/>
              <a:cs typeface="Poppins"/>
              <a:sym typeface="Poppins"/>
            </a:endParaRPr>
          </a:p>
          <a:p>
            <a:pPr marL="457200" lvl="0" indent="-342900" algn="l" rtl="0">
              <a:spcBef>
                <a:spcPts val="0"/>
              </a:spcBef>
              <a:spcAft>
                <a:spcPts val="0"/>
              </a:spcAft>
              <a:buSzPts val="1800"/>
              <a:buFont typeface="Poppins"/>
              <a:buAutoNum type="arabicPeriod"/>
            </a:pPr>
            <a:r>
              <a:rPr lang="en" dirty="0">
                <a:latin typeface="Poppins"/>
                <a:ea typeface="Poppins"/>
                <a:cs typeface="Poppins"/>
                <a:sym typeface="Poppins"/>
              </a:rPr>
              <a:t>You’ll have 30 seconds to discuss and send your answer along with your team name in a </a:t>
            </a:r>
            <a:r>
              <a:rPr lang="en" b="1" dirty="0">
                <a:latin typeface="Poppins"/>
                <a:ea typeface="Poppins"/>
                <a:cs typeface="Poppins"/>
                <a:sym typeface="Poppins"/>
              </a:rPr>
              <a:t>DM to Emily</a:t>
            </a:r>
            <a:endParaRPr dirty="0">
              <a:latin typeface="Poppins"/>
              <a:ea typeface="Poppins"/>
              <a:cs typeface="Poppins"/>
              <a:sym typeface="Poppins"/>
            </a:endParaRPr>
          </a:p>
          <a:p>
            <a:pPr marL="457200" lvl="0" indent="-342900" algn="l" rtl="0">
              <a:spcBef>
                <a:spcPts val="0"/>
              </a:spcBef>
              <a:spcAft>
                <a:spcPts val="0"/>
              </a:spcAft>
              <a:buSzPts val="1800"/>
              <a:buFont typeface="Poppins"/>
              <a:buAutoNum type="arabicPeriod"/>
            </a:pPr>
            <a:r>
              <a:rPr lang="en" dirty="0">
                <a:latin typeface="Poppins"/>
                <a:ea typeface="Poppins"/>
                <a:cs typeface="Poppins"/>
                <a:sym typeface="Poppins"/>
              </a:rPr>
              <a:t>Teams that accidentally broadcast answers to the Zoom meeting will be deducted 5 points, so...</a:t>
            </a:r>
            <a:endParaRPr b="1" dirty="0">
              <a:latin typeface="Poppins"/>
              <a:ea typeface="Poppins"/>
              <a:cs typeface="Poppins"/>
              <a:sym typeface="Poppins"/>
            </a:endParaRPr>
          </a:p>
          <a:p>
            <a:pPr marL="0" lvl="0" indent="0" algn="l" rtl="0">
              <a:spcBef>
                <a:spcPts val="1600"/>
              </a:spcBef>
              <a:spcAft>
                <a:spcPts val="0"/>
              </a:spcAft>
              <a:buNone/>
            </a:pPr>
            <a:endParaRPr dirty="0">
              <a:latin typeface="Poppins"/>
              <a:ea typeface="Poppins"/>
              <a:cs typeface="Poppins"/>
              <a:sym typeface="Poppins"/>
            </a:endParaRPr>
          </a:p>
          <a:p>
            <a:pPr marL="0" lvl="0" indent="0" algn="l" rtl="0">
              <a:spcBef>
                <a:spcPts val="1600"/>
              </a:spcBef>
              <a:spcAft>
                <a:spcPts val="1600"/>
              </a:spcAft>
              <a:buNone/>
            </a:pPr>
            <a:endParaRPr dirty="0">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2"/>
          <p:cNvSpPr txBox="1">
            <a:spLocks noGrp="1"/>
          </p:cNvSpPr>
          <p:nvPr>
            <p:ph type="title"/>
          </p:nvPr>
        </p:nvSpPr>
        <p:spPr>
          <a:xfrm>
            <a:off x="780000" y="1616275"/>
            <a:ext cx="7584000" cy="262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happened to British street artist Banksy’s “Girl with Balloon” when it sold for $1.4 million at auction?</a:t>
            </a:r>
            <a:endParaRPr sz="3700"/>
          </a:p>
        </p:txBody>
      </p:sp>
      <p:sp>
        <p:nvSpPr>
          <p:cNvPr id="287" name="Google Shape;287;p52"/>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10</a:t>
            </a:r>
            <a:endParaRPr sz="36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3"/>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Final Question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4"/>
          <p:cNvSpPr txBox="1">
            <a:spLocks noGrp="1"/>
          </p:cNvSpPr>
          <p:nvPr>
            <p:ph type="title"/>
          </p:nvPr>
        </p:nvSpPr>
        <p:spPr>
          <a:xfrm>
            <a:off x="545850" y="664425"/>
            <a:ext cx="8052300" cy="354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highlight>
                  <a:schemeClr val="dk1"/>
                </a:highlight>
                <a:latin typeface="Playfair Display"/>
                <a:ea typeface="Playfair Display"/>
                <a:cs typeface="Playfair Display"/>
                <a:sym typeface="Playfair Display"/>
              </a:rPr>
              <a:t>Put the following events in chronological order:</a:t>
            </a:r>
            <a:endParaRPr sz="3600">
              <a:highlight>
                <a:schemeClr val="dk1"/>
              </a:highlight>
              <a:latin typeface="Playfair Display"/>
              <a:ea typeface="Playfair Display"/>
              <a:cs typeface="Playfair Display"/>
              <a:sym typeface="Playfair Display"/>
            </a:endParaRPr>
          </a:p>
          <a:p>
            <a:pPr marL="0" lvl="0" indent="0" algn="ctr" rtl="0">
              <a:spcBef>
                <a:spcPts val="0"/>
              </a:spcBef>
              <a:spcAft>
                <a:spcPts val="0"/>
              </a:spcAft>
              <a:buNone/>
            </a:pPr>
            <a:endParaRPr sz="3700"/>
          </a:p>
          <a:p>
            <a:pPr marL="457200" lvl="0" indent="-349250" algn="l" rtl="0">
              <a:spcBef>
                <a:spcPts val="0"/>
              </a:spcBef>
              <a:spcAft>
                <a:spcPts val="0"/>
              </a:spcAft>
              <a:buSzPts val="1900"/>
              <a:buChar char="●"/>
            </a:pPr>
            <a:r>
              <a:rPr lang="en" sz="1900"/>
              <a:t>The euro is introduced as legal currency on the world market</a:t>
            </a:r>
            <a:endParaRPr sz="1900"/>
          </a:p>
          <a:p>
            <a:pPr marL="457200" lvl="0" indent="-349250" algn="l" rtl="0">
              <a:spcBef>
                <a:spcPts val="0"/>
              </a:spcBef>
              <a:spcAft>
                <a:spcPts val="0"/>
              </a:spcAft>
              <a:buSzPts val="1900"/>
              <a:buChar char="●"/>
            </a:pPr>
            <a:r>
              <a:rPr lang="en" sz="1900"/>
              <a:t>Ghostbusters hits theaters</a:t>
            </a:r>
            <a:endParaRPr sz="1900"/>
          </a:p>
          <a:p>
            <a:pPr marL="457200" lvl="0" indent="-349250" algn="l" rtl="0">
              <a:spcBef>
                <a:spcPts val="0"/>
              </a:spcBef>
              <a:spcAft>
                <a:spcPts val="0"/>
              </a:spcAft>
              <a:buSzPts val="1900"/>
              <a:buChar char="●"/>
            </a:pPr>
            <a:r>
              <a:rPr lang="en" sz="1900"/>
              <a:t>The end of the Cold War</a:t>
            </a:r>
            <a:endParaRPr sz="1900"/>
          </a:p>
          <a:p>
            <a:pPr marL="457200" lvl="0" indent="-349250" algn="l" rtl="0">
              <a:spcBef>
                <a:spcPts val="0"/>
              </a:spcBef>
              <a:spcAft>
                <a:spcPts val="0"/>
              </a:spcAft>
              <a:buSzPts val="1900"/>
              <a:buChar char="●"/>
            </a:pPr>
            <a:r>
              <a:rPr lang="en" sz="1900"/>
              <a:t>The launch of the Hubble Space Telescope</a:t>
            </a:r>
            <a:endParaRPr sz="1900"/>
          </a:p>
          <a:p>
            <a:pPr marL="457200" lvl="0" indent="-349250" algn="l" rtl="0">
              <a:spcBef>
                <a:spcPts val="0"/>
              </a:spcBef>
              <a:spcAft>
                <a:spcPts val="0"/>
              </a:spcAft>
              <a:buSzPts val="1900"/>
              <a:buChar char="●"/>
            </a:pPr>
            <a:r>
              <a:rPr lang="en" sz="1900"/>
              <a:t>Bill Clinton elected president</a:t>
            </a:r>
            <a:endParaRPr sz="19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5"/>
          <p:cNvSpPr txBox="1">
            <a:spLocks noGrp="1"/>
          </p:cNvSpPr>
          <p:nvPr>
            <p:ph type="title"/>
          </p:nvPr>
        </p:nvSpPr>
        <p:spPr>
          <a:xfrm>
            <a:off x="490250" y="526350"/>
            <a:ext cx="61344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2"/>
                </a:solidFill>
              </a:rPr>
              <a:t>And the winning team is…</a:t>
            </a:r>
            <a:endParaRPr dirty="0">
              <a:solidFill>
                <a:schemeClr val="bg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6"/>
          <p:cNvPicPr preferRelativeResize="0"/>
          <p:nvPr/>
        </p:nvPicPr>
        <p:blipFill>
          <a:blip r:embed="rId3">
            <a:alphaModFix/>
          </a:blip>
          <a:stretch>
            <a:fillRect/>
          </a:stretch>
        </p:blipFill>
        <p:spPr>
          <a:xfrm>
            <a:off x="0" y="0"/>
            <a:ext cx="9155419"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7"/>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 for coming!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1000125" y="190500"/>
            <a:ext cx="7143750" cy="4762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2"/>
                </a:solidFill>
              </a:rPr>
              <a:t>The winning team gets….</a:t>
            </a:r>
            <a:endParaRPr dirty="0">
              <a:solidFill>
                <a:schemeClr val="bg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90250" y="526350"/>
            <a:ext cx="72495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2"/>
                </a:solidFill>
              </a:rPr>
              <a:t>Bragging rights and the honor of choosing the next game.</a:t>
            </a:r>
            <a:endParaRPr dirty="0">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Round 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311700" y="1785904"/>
            <a:ext cx="8520600" cy="157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What are London police officers traditionally known as?</a:t>
            </a:r>
            <a:endParaRPr sz="3700"/>
          </a:p>
        </p:txBody>
      </p:sp>
      <p:sp>
        <p:nvSpPr>
          <p:cNvPr id="102" name="Google Shape;102;p21"/>
          <p:cNvSpPr txBox="1">
            <a:spLocks noGrp="1"/>
          </p:cNvSpPr>
          <p:nvPr>
            <p:ph type="body" idx="1"/>
          </p:nvPr>
        </p:nvSpPr>
        <p:spPr>
          <a:xfrm>
            <a:off x="311700" y="321222"/>
            <a:ext cx="8520600" cy="99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t>Question 1</a:t>
            </a:r>
            <a:endParaRPr sz="3600"/>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661</Words>
  <Application>Microsoft Macintosh PowerPoint</Application>
  <PresentationFormat>On-screen Show (16:9)</PresentationFormat>
  <Paragraphs>89</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Montserrat</vt:lpstr>
      <vt:lpstr>Oswald</vt:lpstr>
      <vt:lpstr>Playfair Display</vt:lpstr>
      <vt:lpstr>Poppins</vt:lpstr>
      <vt:lpstr>Arial</vt:lpstr>
      <vt:lpstr>Pop</vt:lpstr>
      <vt:lpstr>Team Trivia Night</vt:lpstr>
      <vt:lpstr>PowerPoint Presentation</vt:lpstr>
      <vt:lpstr>Getting started</vt:lpstr>
      <vt:lpstr>The rules</vt:lpstr>
      <vt:lpstr>PowerPoint Presentation</vt:lpstr>
      <vt:lpstr>The winning team gets….</vt:lpstr>
      <vt:lpstr>Bragging rights and the honor of choosing the next game.</vt:lpstr>
      <vt:lpstr>Round 1</vt:lpstr>
      <vt:lpstr>What are London police officers traditionally known as?</vt:lpstr>
      <vt:lpstr>What did the crocodile swallow in Peter Pan? </vt:lpstr>
      <vt:lpstr>Which German city is famous for the perfume it produces?</vt:lpstr>
      <vt:lpstr>What is the sixth planet from the sun?</vt:lpstr>
      <vt:lpstr>How many valves does a trumpet have?</vt:lpstr>
      <vt:lpstr>What “King” of golf lent his name to a mixture of iced tea and lemonade?</vt:lpstr>
      <vt:lpstr>What two sisters faced each other in the finals of the French Open, Wimbledon, and US Open in 2002?</vt:lpstr>
      <vt:lpstr>A poke bowl is a diced raw fish dish that originated in which U.S. state?</vt:lpstr>
      <vt:lpstr>Whose dress was dried like jerky for the Rock &amp; Roll Hall of Fame?</vt:lpstr>
      <vt:lpstr>Which video game studio created the popular online game Fortnite? </vt:lpstr>
      <vt:lpstr>Round 2</vt:lpstr>
      <vt:lpstr>How many dots are there on two dice?</vt:lpstr>
      <vt:lpstr>When did the First World War start?</vt:lpstr>
      <vt:lpstr>What horoscope sign is a crab?</vt:lpstr>
      <vt:lpstr>Which actress has won the most Oscars?</vt:lpstr>
      <vt:lpstr>Which continent contains the world's largest desert?</vt:lpstr>
      <vt:lpstr>A word that is spelled the same forward and backward is called what?</vt:lpstr>
      <vt:lpstr>Who became both a vice president and president of the United States without ever being elected to either office?</vt:lpstr>
      <vt:lpstr>When referring to cables used to transmit audio/video, what does HDMI stand for?</vt:lpstr>
      <vt:lpstr>What is the only mammal born with horns? </vt:lpstr>
      <vt:lpstr>The expression “oy vey” comes from what language? </vt:lpstr>
      <vt:lpstr>Round 3</vt:lpstr>
      <vt:lpstr>Who discovered penicillin?</vt:lpstr>
      <vt:lpstr>What does the Roman numeral C represent?</vt:lpstr>
      <vt:lpstr>What is the only mammal that can’t jump?</vt:lpstr>
      <vt:lpstr>What company is the world's biggest distributor of toys? </vt:lpstr>
      <vt:lpstr>How many times was the Men's Tennis Singles at Wimbledon won by Bjorn Borg?</vt:lpstr>
      <vt:lpstr>What gives red blood cells their color? </vt:lpstr>
      <vt:lpstr>When referring to an establishment that sells alcoholic drinks, what is the word “pub” short for?</vt:lpstr>
      <vt:lpstr>Who was the first female Prime Minister of a European country?</vt:lpstr>
      <vt:lpstr>Who is the only basketball player to score 100 points in a single NBA game?</vt:lpstr>
      <vt:lpstr>What happened to British street artist Banksy’s “Girl with Balloon” when it sold for $1.4 million at auction?</vt:lpstr>
      <vt:lpstr>Final Question</vt:lpstr>
      <vt:lpstr>Put the following events in chronological order:  The euro is introduced as legal currency on the world market Ghostbusters hits theaters The end of the Cold War The launch of the Hubble Space Telescope Bill Clinton elected president</vt:lpstr>
      <vt:lpstr>And the winning team is…</vt:lpstr>
      <vt:lpstr>PowerPoint Presentation</vt:lpstr>
      <vt:lpstr>Thanks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Trivia Night</dc:title>
  <cp:lastModifiedBy>Emily Maxie</cp:lastModifiedBy>
  <cp:revision>1</cp:revision>
  <dcterms:modified xsi:type="dcterms:W3CDTF">2020-03-30T12:37:35Z</dcterms:modified>
</cp:coreProperties>
</file>